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79" r:id="rId15"/>
    <p:sldId id="280" r:id="rId16"/>
    <p:sldId id="269" r:id="rId17"/>
    <p:sldId id="270" r:id="rId1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900"/>
    <a:srgbClr val="FEACAC"/>
    <a:srgbClr val="EDF3F7"/>
    <a:srgbClr val="FF6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0"/>
    <p:restoredTop sz="79980" autoAdjust="0"/>
  </p:normalViewPr>
  <p:slideViewPr>
    <p:cSldViewPr snapToGrid="0" snapToObjects="1">
      <p:cViewPr>
        <p:scale>
          <a:sx n="59" d="100"/>
          <a:sy n="59" d="100"/>
        </p:scale>
        <p:origin x="80" y="328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F1D1278-4285-3A45-AAE4-B3C6F8CF1B4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2B37E55B-AC3B-1C48-B8BA-6B116D8C0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4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62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[BEA Solution]</a:t>
            </a:r>
          </a:p>
          <a:p>
            <a:r>
              <a:rPr lang="en-US" dirty="0"/>
              <a:t>Well, here at Commerce, we </a:t>
            </a:r>
            <a:r>
              <a:rPr lang="en-US" dirty="0" smtClean="0"/>
              <a:t>don’t believe that should ever happen. </a:t>
            </a:r>
            <a:r>
              <a:rPr lang="en-US" dirty="0"/>
              <a:t>We believe that a data-driven economist, statistician, or data scientist should </a:t>
            </a:r>
            <a:r>
              <a:rPr lang="en-US" dirty="0" smtClean="0"/>
              <a:t>be able to get started with our data at lightning pace. And the Bureau of Economic Analysis is leading the charge.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0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[BEA R Library]</a:t>
            </a:r>
          </a:p>
          <a:p>
            <a:r>
              <a:rPr lang="en-US" dirty="0" smtClean="0"/>
              <a:t>Today, we’re happy </a:t>
            </a:r>
            <a:r>
              <a:rPr lang="en-US" dirty="0"/>
              <a:t>to announce </a:t>
            </a:r>
            <a:r>
              <a:rPr lang="en-US" dirty="0" smtClean="0"/>
              <a:t>a </a:t>
            </a:r>
            <a:r>
              <a:rPr lang="en-US" dirty="0"/>
              <a:t>new R statistical programming library designed to access economic data from the BEA API. We call it BEA R. </a:t>
            </a:r>
            <a:r>
              <a:rPr lang="en-US" dirty="0" smtClean="0"/>
              <a:t>This</a:t>
            </a:r>
            <a:r>
              <a:rPr lang="en-US" baseline="0" dirty="0" smtClean="0"/>
              <a:t> soon-to-be released open sourced library was </a:t>
            </a:r>
            <a:r>
              <a:rPr lang="en-US" dirty="0" smtClean="0"/>
              <a:t>developed </a:t>
            </a:r>
            <a:r>
              <a:rPr lang="en-US" dirty="0"/>
              <a:t>by BEA economist Andrea </a:t>
            </a:r>
            <a:r>
              <a:rPr lang="en-US" dirty="0" err="1"/>
              <a:t>Julca</a:t>
            </a:r>
            <a:r>
              <a:rPr lang="en-US" dirty="0"/>
              <a:t> </a:t>
            </a:r>
            <a:r>
              <a:rPr lang="en-US" dirty="0" smtClean="0"/>
              <a:t>as part of the Commerce Data </a:t>
            </a:r>
            <a:r>
              <a:rPr lang="en-US" dirty="0"/>
              <a:t>Service’s In-Residence Incubator program and is now part of BEA’s developer program.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4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BEA supports 12 distinct APIs covering over 13,000 data series on the US economy. Which is the right data for me? Well, we’ve boiled down a workflow into three basic steps to help you hone in on the right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three basic functions, you can now easily search for the right data series and get example code to extract that data.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a graphical search alternative, the library comes with an exploratory dashboard and query generator to help visually discover the data series you need.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5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 once you</a:t>
            </a:r>
            <a:r>
              <a:rPr lang="en-US" baseline="0" dirty="0" smtClean="0"/>
              <a:t> find the right data series, </a:t>
            </a:r>
            <a:r>
              <a:rPr lang="en-US" baseline="0" dirty="0" err="1" smtClean="0"/>
              <a:t>bea</a:t>
            </a:r>
            <a:r>
              <a:rPr lang="en-US" baseline="0" dirty="0" smtClean="0"/>
              <a:t> R will help you transform the data into the right format so you can get right into visualizing trends or produce economic forecasts.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1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being</a:t>
            </a:r>
            <a:r>
              <a:rPr lang="en-US" baseline="0" dirty="0" smtClean="0"/>
              <a:t> able to master </a:t>
            </a:r>
            <a:r>
              <a:rPr lang="en-US" dirty="0" smtClean="0"/>
              <a:t>400+ tables with 13,000 series on national economic</a:t>
            </a:r>
            <a:r>
              <a:rPr lang="en-US" baseline="0" dirty="0" smtClean="0"/>
              <a:t> accounts in minutes. </a:t>
            </a:r>
            <a:r>
              <a:rPr lang="en-US" baseline="0" dirty="0" err="1" smtClean="0"/>
              <a:t>Fwriting</a:t>
            </a:r>
            <a:r>
              <a:rPr lang="en-US" baseline="0" dirty="0" smtClean="0"/>
              <a:t> hundreds of lines of code and spending hours to get started. With </a:t>
            </a:r>
            <a:r>
              <a:rPr lang="en-US" baseline="0" dirty="0" err="1" smtClean="0"/>
              <a:t>bea</a:t>
            </a:r>
            <a:r>
              <a:rPr lang="en-US" baseline="0" dirty="0" smtClean="0"/>
              <a:t> R, the process now takes less than 10 minutes. Which would you choose?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3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just getting warmed up with open</a:t>
            </a:r>
            <a:r>
              <a:rPr lang="en-US" baseline="0" dirty="0" smtClean="0"/>
              <a:t> source products at Commerce. </a:t>
            </a:r>
            <a:r>
              <a:rPr lang="en-US" dirty="0" smtClean="0"/>
              <a:t>Check </a:t>
            </a:r>
            <a:r>
              <a:rPr lang="en-US" dirty="0"/>
              <a:t>out our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smtClean="0"/>
              <a:t>repos. </a:t>
            </a:r>
            <a:r>
              <a:rPr lang="en-US" dirty="0"/>
              <a:t>Stay tuned. Get involved.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5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[Image of DOC logo]</a:t>
            </a:r>
          </a:p>
          <a:p>
            <a:r>
              <a:rPr lang="en-US" dirty="0"/>
              <a:t>At the US Department of Commerce, we have many </a:t>
            </a:r>
            <a:r>
              <a:rPr lang="en-US" dirty="0" smtClean="0"/>
              <a:t>APIs providing access to economic </a:t>
            </a:r>
            <a:r>
              <a:rPr lang="en-US" dirty="0"/>
              <a:t>data </a:t>
            </a:r>
            <a:r>
              <a:rPr lang="en-US" dirty="0" smtClean="0"/>
              <a:t>… </a:t>
            </a:r>
            <a:r>
              <a:rPr lang="en-US" dirty="0"/>
              <a:t>patent </a:t>
            </a:r>
            <a:r>
              <a:rPr lang="en-US" dirty="0" smtClean="0"/>
              <a:t>data.. and weather </a:t>
            </a:r>
            <a:r>
              <a:rPr lang="en-US" dirty="0"/>
              <a:t>data 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[data scientist connected to everything]</a:t>
            </a:r>
          </a:p>
          <a:p>
            <a:r>
              <a:rPr lang="en-US" dirty="0"/>
              <a:t>We believe that data scientists everywhere should be able to access and use our data </a:t>
            </a:r>
            <a:r>
              <a:rPr lang="en-US" dirty="0" smtClean="0"/>
              <a:t>to drive impact across society.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0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[API image]</a:t>
            </a:r>
          </a:p>
          <a:p>
            <a:r>
              <a:rPr lang="en-US" dirty="0" smtClean="0"/>
              <a:t>For those </a:t>
            </a:r>
            <a:r>
              <a:rPr lang="en-US" dirty="0"/>
              <a:t>who have ever worked </a:t>
            </a:r>
            <a:r>
              <a:rPr lang="en-US" baseline="0" dirty="0" smtClean="0"/>
              <a:t>with any </a:t>
            </a:r>
            <a:r>
              <a:rPr lang="en-US" dirty="0" smtClean="0"/>
              <a:t>APIs</a:t>
            </a:r>
            <a:r>
              <a:rPr lang="en-US" baseline="0" dirty="0" smtClean="0"/>
              <a:t> in the wild, </a:t>
            </a:r>
            <a:r>
              <a:rPr lang="en-US" dirty="0" smtClean="0"/>
              <a:t>it may take a bit of work to get started.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9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[Data scientist’s user experience curve — ]</a:t>
            </a:r>
          </a:p>
          <a:p>
            <a:r>
              <a:rPr lang="en-US" dirty="0" smtClean="0"/>
              <a:t>And the</a:t>
            </a:r>
            <a:r>
              <a:rPr lang="en-US" baseline="0" dirty="0" smtClean="0"/>
              <a:t> lack of a clear workflow often means there’ll be a rollercoaster of emotion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4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[Same diagram pointing at elation]</a:t>
            </a:r>
          </a:p>
          <a:p>
            <a:r>
              <a:rPr lang="en-US" dirty="0"/>
              <a:t>It always starts </a:t>
            </a:r>
            <a:r>
              <a:rPr lang="en-US" dirty="0" smtClean="0"/>
              <a:t>with the thrill of getting </a:t>
            </a:r>
            <a:r>
              <a:rPr lang="en-US" dirty="0"/>
              <a:t>access </a:t>
            </a:r>
            <a:r>
              <a:rPr lang="en-US" dirty="0" smtClean="0"/>
              <a:t>to an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[Same diagram pointing at trough]</a:t>
            </a:r>
          </a:p>
          <a:p>
            <a:r>
              <a:rPr lang="en-US" dirty="0"/>
              <a:t>Then, </a:t>
            </a:r>
            <a:r>
              <a:rPr lang="en-US" dirty="0" smtClean="0"/>
              <a:t>there </a:t>
            </a:r>
            <a:r>
              <a:rPr lang="en-US" dirty="0"/>
              <a:t>is a </a:t>
            </a:r>
            <a:r>
              <a:rPr lang="en-US" dirty="0" smtClean="0"/>
              <a:t>trough </a:t>
            </a:r>
            <a:r>
              <a:rPr lang="en-US" dirty="0"/>
              <a:t>of </a:t>
            </a:r>
            <a:r>
              <a:rPr lang="en-US" dirty="0" smtClean="0"/>
              <a:t>sorrow due to</a:t>
            </a:r>
            <a:r>
              <a:rPr lang="en-US" baseline="0" dirty="0" smtClean="0"/>
              <a:t> relentless syntax errors, inability to discover data, lack of documentation. </a:t>
            </a:r>
            <a:r>
              <a:rPr lang="en-US" dirty="0" smtClean="0"/>
              <a:t>But then </a:t>
            </a:r>
            <a:r>
              <a:rPr lang="en-US" dirty="0"/>
              <a:t>once the data starts flowing, </a:t>
            </a:r>
            <a:r>
              <a:rPr lang="en-US" dirty="0" smtClean="0"/>
              <a:t>you may still use Stack </a:t>
            </a:r>
            <a:r>
              <a:rPr lang="en-US" dirty="0"/>
              <a:t>Overflow </a:t>
            </a:r>
            <a:r>
              <a:rPr lang="en-US" dirty="0" smtClean="0"/>
              <a:t>as a crutch…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[Same diagram point at recovery]</a:t>
            </a:r>
          </a:p>
          <a:p>
            <a:r>
              <a:rPr lang="en-US" dirty="0" smtClean="0"/>
              <a:t>Until you get somewhere. It’s a true story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9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[Tedium!!]</a:t>
            </a:r>
          </a:p>
          <a:p>
            <a:r>
              <a:rPr lang="en-US" dirty="0"/>
              <a:t>You can feel the tedium, can’t you?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7E55B-AC3B-1C48-B8BA-6B116D8C0D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9" indent="0" algn="ctr">
              <a:buNone/>
              <a:defRPr sz="2000"/>
            </a:lvl2pPr>
            <a:lvl3pPr marL="914241" indent="0" algn="ctr">
              <a:buNone/>
              <a:defRPr sz="1800"/>
            </a:lvl3pPr>
            <a:lvl4pPr marL="1371362" indent="0" algn="ctr">
              <a:buNone/>
              <a:defRPr sz="1600"/>
            </a:lvl4pPr>
            <a:lvl5pPr marL="1828482" indent="0" algn="ctr">
              <a:buNone/>
              <a:defRPr sz="1600"/>
            </a:lvl5pPr>
            <a:lvl6pPr marL="2285606" indent="0" algn="ctr">
              <a:buNone/>
              <a:defRPr sz="1600"/>
            </a:lvl6pPr>
            <a:lvl7pPr marL="2742722" indent="0" algn="ctr">
              <a:buNone/>
              <a:defRPr sz="1600"/>
            </a:lvl7pPr>
            <a:lvl8pPr marL="3199840" indent="0" algn="ctr">
              <a:buNone/>
              <a:defRPr sz="1600"/>
            </a:lvl8pPr>
            <a:lvl9pPr marL="365695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6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7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9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2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6" indent="0">
              <a:buNone/>
              <a:defRPr sz="1600" b="1"/>
            </a:lvl6pPr>
            <a:lvl7pPr marL="2742722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5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9" indent="0">
              <a:buNone/>
              <a:defRPr sz="2000" b="1"/>
            </a:lvl2pPr>
            <a:lvl3pPr marL="914241" indent="0">
              <a:buNone/>
              <a:defRPr sz="1800" b="1"/>
            </a:lvl3pPr>
            <a:lvl4pPr marL="1371362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6" indent="0">
              <a:buNone/>
              <a:defRPr sz="1600" b="1"/>
            </a:lvl6pPr>
            <a:lvl7pPr marL="2742722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5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4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2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9" indent="0">
              <a:buNone/>
              <a:defRPr sz="1400"/>
            </a:lvl2pPr>
            <a:lvl3pPr marL="914241" indent="0">
              <a:buNone/>
              <a:defRPr sz="1200"/>
            </a:lvl3pPr>
            <a:lvl4pPr marL="1371362" indent="0">
              <a:buNone/>
              <a:defRPr sz="1000"/>
            </a:lvl4pPr>
            <a:lvl5pPr marL="1828482" indent="0">
              <a:buNone/>
              <a:defRPr sz="1000"/>
            </a:lvl5pPr>
            <a:lvl6pPr marL="2285606" indent="0">
              <a:buNone/>
              <a:defRPr sz="1000"/>
            </a:lvl6pPr>
            <a:lvl7pPr marL="2742722" indent="0">
              <a:buNone/>
              <a:defRPr sz="1000"/>
            </a:lvl7pPr>
            <a:lvl8pPr marL="3199840" indent="0">
              <a:buNone/>
              <a:defRPr sz="1000"/>
            </a:lvl8pPr>
            <a:lvl9pPr marL="36569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3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9" indent="0">
              <a:buNone/>
              <a:defRPr sz="2800"/>
            </a:lvl2pPr>
            <a:lvl3pPr marL="914241" indent="0">
              <a:buNone/>
              <a:defRPr sz="2400"/>
            </a:lvl3pPr>
            <a:lvl4pPr marL="1371362" indent="0">
              <a:buNone/>
              <a:defRPr sz="2000"/>
            </a:lvl4pPr>
            <a:lvl5pPr marL="1828482" indent="0">
              <a:buNone/>
              <a:defRPr sz="2000"/>
            </a:lvl5pPr>
            <a:lvl6pPr marL="2285606" indent="0">
              <a:buNone/>
              <a:defRPr sz="2000"/>
            </a:lvl6pPr>
            <a:lvl7pPr marL="2742722" indent="0">
              <a:buNone/>
              <a:defRPr sz="2000"/>
            </a:lvl7pPr>
            <a:lvl8pPr marL="3199840" indent="0">
              <a:buNone/>
              <a:defRPr sz="2000"/>
            </a:lvl8pPr>
            <a:lvl9pPr marL="365695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9" indent="0">
              <a:buNone/>
              <a:defRPr sz="1400"/>
            </a:lvl2pPr>
            <a:lvl3pPr marL="914241" indent="0">
              <a:buNone/>
              <a:defRPr sz="1200"/>
            </a:lvl3pPr>
            <a:lvl4pPr marL="1371362" indent="0">
              <a:buNone/>
              <a:defRPr sz="1000"/>
            </a:lvl4pPr>
            <a:lvl5pPr marL="1828482" indent="0">
              <a:buNone/>
              <a:defRPr sz="1000"/>
            </a:lvl5pPr>
            <a:lvl6pPr marL="2285606" indent="0">
              <a:buNone/>
              <a:defRPr sz="1000"/>
            </a:lvl6pPr>
            <a:lvl7pPr marL="2742722" indent="0">
              <a:buNone/>
              <a:defRPr sz="1000"/>
            </a:lvl7pPr>
            <a:lvl8pPr marL="3199840" indent="0">
              <a:buNone/>
              <a:defRPr sz="1000"/>
            </a:lvl8pPr>
            <a:lvl9pPr marL="36569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6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F7D1-4BCF-354C-833E-94736997122C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57D12-A529-DE46-A117-5C7682D17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7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4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2" indent="-228562" algn="l" defTabSz="91424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6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39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1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6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6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2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9" algn="l" defTabSz="9142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458695"/>
            <a:ext cx="12192000" cy="3142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016" y="4689612"/>
            <a:ext cx="984637" cy="984637"/>
          </a:xfrm>
          <a:prstGeom prst="rect">
            <a:avLst/>
          </a:prstGeom>
          <a:ln>
            <a:noFill/>
          </a:ln>
          <a:effectLst>
            <a:outerShdw blurRad="292100" dist="139700" dir="2700000" sx="20000" sy="20000" algn="tl" rotWithShape="0">
              <a:srgbClr val="333333">
                <a:alpha val="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7" y="5762314"/>
            <a:ext cx="1196339" cy="611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46964" y="175395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 err="1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beaR</a:t>
            </a:r>
            <a:endParaRPr lang="en-US" sz="11500" dirty="0">
              <a:solidFill>
                <a:srgbClr val="C00000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algn="l"/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a new R library from BEA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96838" y="4950809"/>
            <a:ext cx="11571175" cy="811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Jeff Chen, Chief Data Scientist,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US Dept.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of Commerce</a:t>
            </a:r>
          </a:p>
          <a:p>
            <a:pPr algn="l"/>
            <a:endParaRPr lang="en-US" sz="1100" dirty="0">
              <a:solidFill>
                <a:schemeClr val="bg1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96838" y="5762305"/>
            <a:ext cx="11571175" cy="8114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Brendan Leary, Branch Chief, Bureau of Economic Analysis</a:t>
            </a:r>
          </a:p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Andrea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Julca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, Economist, Bureau of Economic Analysis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algn="l"/>
            <a:endParaRPr lang="en-US" sz="2800" dirty="0">
              <a:solidFill>
                <a:schemeClr val="bg1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algn="l"/>
            <a:endParaRPr lang="en-US" sz="1100" dirty="0">
              <a:solidFill>
                <a:schemeClr val="bg1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9681" y="-2907939"/>
            <a:ext cx="15276613" cy="11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3" y="2376108"/>
            <a:ext cx="5463540" cy="27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>
            <a:spLocks noGrp="1"/>
          </p:cNvSpPr>
          <p:nvPr>
            <p:ph type="ctrTitle"/>
          </p:nvPr>
        </p:nvSpPr>
        <p:spPr>
          <a:xfrm>
            <a:off x="1524000" y="14966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-4637314" y="-2329543"/>
            <a:ext cx="21031199" cy="66655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2158809" y="548471"/>
            <a:ext cx="0" cy="3074356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158812" y="3574701"/>
            <a:ext cx="951067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8067" y="1670151"/>
            <a:ext cx="1838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user 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experience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936551" y="3659055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time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36151" y="5092463"/>
            <a:ext cx="1580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user </a:t>
            </a:r>
          </a:p>
          <a:p>
            <a:pPr algn="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workflow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298954" y="4907791"/>
            <a:ext cx="2081807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Navigate</a:t>
            </a:r>
          </a:p>
          <a:p>
            <a:pPr algn="ctr"/>
            <a:endParaRPr lang="en-US" sz="2000" b="1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456069" y="4904104"/>
            <a:ext cx="1606017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endParaRPr lang="en-US" sz="2000" dirty="0"/>
          </a:p>
          <a:p>
            <a:r>
              <a:rPr lang="en-US" dirty="0"/>
              <a:t>Get</a:t>
            </a:r>
          </a:p>
          <a:p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8137396" y="4904095"/>
            <a:ext cx="2522977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endParaRPr lang="en-US" sz="2000" dirty="0"/>
          </a:p>
          <a:p>
            <a:r>
              <a:rPr lang="en-US" dirty="0"/>
              <a:t>Manipulate</a:t>
            </a:r>
          </a:p>
          <a:p>
            <a:endParaRPr lang="en-US" sz="2000" dirty="0"/>
          </a:p>
        </p:txBody>
      </p:sp>
      <p:cxnSp>
        <p:nvCxnSpPr>
          <p:cNvPr id="158" name="Straight Arrow Connector 157"/>
          <p:cNvCxnSpPr>
            <a:stCxn id="121" idx="3"/>
            <a:endCxn id="122" idx="1"/>
          </p:cNvCxnSpPr>
          <p:nvPr/>
        </p:nvCxnSpPr>
        <p:spPr>
          <a:xfrm flipV="1">
            <a:off x="4380761" y="5504269"/>
            <a:ext cx="1075308" cy="368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Freeform 160"/>
          <p:cNvSpPr/>
          <p:nvPr/>
        </p:nvSpPr>
        <p:spPr>
          <a:xfrm>
            <a:off x="2450431" y="397917"/>
            <a:ext cx="8927432" cy="1272235"/>
          </a:xfrm>
          <a:custGeom>
            <a:avLst/>
            <a:gdLst>
              <a:gd name="connsiteX0" fmla="*/ 0 w 8927432"/>
              <a:gd name="connsiteY0" fmla="*/ 1227221 h 1272235"/>
              <a:gd name="connsiteX1" fmla="*/ 2526632 w 8927432"/>
              <a:gd name="connsiteY1" fmla="*/ 1251285 h 1272235"/>
              <a:gd name="connsiteX2" fmla="*/ 5799221 w 8927432"/>
              <a:gd name="connsiteY2" fmla="*/ 962527 h 1272235"/>
              <a:gd name="connsiteX3" fmla="*/ 8927432 w 8927432"/>
              <a:gd name="connsiteY3" fmla="*/ 0 h 127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7432" h="1272235">
                <a:moveTo>
                  <a:pt x="0" y="1227221"/>
                </a:moveTo>
                <a:cubicBezTo>
                  <a:pt x="780047" y="1261311"/>
                  <a:pt x="1560095" y="1295401"/>
                  <a:pt x="2526632" y="1251285"/>
                </a:cubicBezTo>
                <a:cubicBezTo>
                  <a:pt x="3493169" y="1207169"/>
                  <a:pt x="4732421" y="1171074"/>
                  <a:pt x="5799221" y="962527"/>
                </a:cubicBezTo>
                <a:cubicBezTo>
                  <a:pt x="6866021" y="753980"/>
                  <a:pt x="8927432" y="0"/>
                  <a:pt x="8927432" y="0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Arrow Connector 276"/>
          <p:cNvCxnSpPr>
            <a:stCxn id="122" idx="3"/>
            <a:endCxn id="137" idx="1"/>
          </p:cNvCxnSpPr>
          <p:nvPr/>
        </p:nvCxnSpPr>
        <p:spPr>
          <a:xfrm flipV="1">
            <a:off x="7062086" y="5504260"/>
            <a:ext cx="1075310" cy="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37" idx="3"/>
          </p:cNvCxnSpPr>
          <p:nvPr/>
        </p:nvCxnSpPr>
        <p:spPr>
          <a:xfrm>
            <a:off x="10660373" y="5504260"/>
            <a:ext cx="1453889" cy="3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57" y="1198653"/>
            <a:ext cx="1429803" cy="720483"/>
          </a:xfrm>
          <a:prstGeom prst="rect">
            <a:avLst/>
          </a:prstGeom>
          <a:ln>
            <a:noFill/>
          </a:ln>
          <a:effectLst>
            <a:outerShdw dist="139700" dir="2154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4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-4659086" y="-2002971"/>
            <a:ext cx="21814972" cy="78674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231156" y="6114406"/>
            <a:ext cx="144766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Navigate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28953" y="6110714"/>
            <a:ext cx="94149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sz="2400" dirty="0"/>
              <a:t>Get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20580" y="6110710"/>
            <a:ext cx="17375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sz="2400" dirty="0"/>
              <a:t>Manipulate</a:t>
            </a:r>
          </a:p>
        </p:txBody>
      </p:sp>
      <p:cxnSp>
        <p:nvCxnSpPr>
          <p:cNvPr id="158" name="Straight Arrow Connector 157"/>
          <p:cNvCxnSpPr>
            <a:stCxn id="121" idx="3"/>
            <a:endCxn id="122" idx="1"/>
          </p:cNvCxnSpPr>
          <p:nvPr/>
        </p:nvCxnSpPr>
        <p:spPr>
          <a:xfrm flipV="1">
            <a:off x="3678825" y="6341547"/>
            <a:ext cx="750128" cy="369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122" idx="3"/>
            <a:endCxn id="137" idx="1"/>
          </p:cNvCxnSpPr>
          <p:nvPr/>
        </p:nvCxnSpPr>
        <p:spPr>
          <a:xfrm flipV="1">
            <a:off x="5370449" y="6341543"/>
            <a:ext cx="750131" cy="4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37" idx="3"/>
          </p:cNvCxnSpPr>
          <p:nvPr/>
        </p:nvCxnSpPr>
        <p:spPr>
          <a:xfrm>
            <a:off x="7858169" y="6341543"/>
            <a:ext cx="4333832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9" y="5948153"/>
            <a:ext cx="1561335" cy="786763"/>
          </a:xfrm>
          <a:prstGeom prst="rect">
            <a:avLst/>
          </a:prstGeo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8" y="826359"/>
            <a:ext cx="8739725" cy="4447751"/>
          </a:xfrm>
          <a:prstGeom prst="rect">
            <a:avLst/>
          </a:prstGeom>
          <a:ln>
            <a:noFill/>
          </a:ln>
          <a:effectLst>
            <a:outerShdw dist="139700" dir="2700000" algn="tl" rotWithShape="0">
              <a:schemeClr val="bg1">
                <a:alpha val="65000"/>
              </a:scheme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59794" y="1735466"/>
            <a:ext cx="39427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NAVIGATE</a:t>
            </a:r>
            <a:endParaRPr lang="en-US" sz="3200" b="1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beaSets</a:t>
            </a:r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()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beaParamVals</a:t>
            </a:r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()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beaSearch</a:t>
            </a:r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413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-4397829" y="-2198913"/>
            <a:ext cx="20965886" cy="80634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231156" y="6114406"/>
            <a:ext cx="144766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dirty="0"/>
              <a:t>Navigate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28953" y="6110714"/>
            <a:ext cx="941496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dirty="0"/>
              <a:t>Get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20580" y="6110710"/>
            <a:ext cx="173758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sz="2400" dirty="0"/>
              <a:t>Manipulate</a:t>
            </a:r>
          </a:p>
        </p:txBody>
      </p:sp>
      <p:cxnSp>
        <p:nvCxnSpPr>
          <p:cNvPr id="158" name="Straight Arrow Connector 157"/>
          <p:cNvCxnSpPr>
            <a:stCxn id="121" idx="3"/>
            <a:endCxn id="122" idx="1"/>
          </p:cNvCxnSpPr>
          <p:nvPr/>
        </p:nvCxnSpPr>
        <p:spPr>
          <a:xfrm flipV="1">
            <a:off x="3678825" y="6341547"/>
            <a:ext cx="750128" cy="369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122" idx="3"/>
            <a:endCxn id="137" idx="1"/>
          </p:cNvCxnSpPr>
          <p:nvPr/>
        </p:nvCxnSpPr>
        <p:spPr>
          <a:xfrm flipV="1">
            <a:off x="5370449" y="6341543"/>
            <a:ext cx="750131" cy="4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37" idx="3"/>
          </p:cNvCxnSpPr>
          <p:nvPr/>
        </p:nvCxnSpPr>
        <p:spPr>
          <a:xfrm>
            <a:off x="7858169" y="6341543"/>
            <a:ext cx="4333832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9" y="5948153"/>
            <a:ext cx="1561335" cy="7867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80415" y="1805029"/>
            <a:ext cx="39427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GET/VIEW</a:t>
            </a:r>
            <a:endParaRPr lang="en-US" sz="3200" b="1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3200" b="1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beaGet</a:t>
            </a:r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()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beaViz</a:t>
            </a:r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()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1" y="171368"/>
            <a:ext cx="7987627" cy="5327581"/>
          </a:xfrm>
          <a:prstGeom prst="rect">
            <a:avLst/>
          </a:prstGeom>
          <a:effectLst>
            <a:outerShdw blurRad="50800" dist="762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0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-3592286" y="-2743200"/>
            <a:ext cx="21727886" cy="86004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2231156" y="6114406"/>
            <a:ext cx="1447669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dirty="0"/>
              <a:t>Navigate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28953" y="6110714"/>
            <a:ext cx="941496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sz="2400" dirty="0"/>
              <a:t>Get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20580" y="6110710"/>
            <a:ext cx="1737589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defRPr>
            </a:lvl1pPr>
          </a:lstStyle>
          <a:p>
            <a:r>
              <a:rPr lang="en-US" dirty="0"/>
              <a:t>Manipulate</a:t>
            </a:r>
          </a:p>
        </p:txBody>
      </p:sp>
      <p:cxnSp>
        <p:nvCxnSpPr>
          <p:cNvPr id="158" name="Straight Arrow Connector 157"/>
          <p:cNvCxnSpPr>
            <a:stCxn id="121" idx="3"/>
            <a:endCxn id="122" idx="1"/>
          </p:cNvCxnSpPr>
          <p:nvPr/>
        </p:nvCxnSpPr>
        <p:spPr>
          <a:xfrm flipV="1">
            <a:off x="3678825" y="6341547"/>
            <a:ext cx="750128" cy="369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122" idx="3"/>
            <a:endCxn id="137" idx="1"/>
          </p:cNvCxnSpPr>
          <p:nvPr/>
        </p:nvCxnSpPr>
        <p:spPr>
          <a:xfrm flipV="1">
            <a:off x="5370449" y="6341543"/>
            <a:ext cx="750131" cy="4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stCxn id="137" idx="3"/>
          </p:cNvCxnSpPr>
          <p:nvPr/>
        </p:nvCxnSpPr>
        <p:spPr>
          <a:xfrm>
            <a:off x="7858169" y="6341543"/>
            <a:ext cx="4333832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99" y="5948153"/>
            <a:ext cx="1561335" cy="7867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32323" y="1362587"/>
            <a:ext cx="39427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MANIPULATE</a:t>
            </a:r>
            <a:endParaRPr lang="en-US" sz="3200" b="1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bea2List()</a:t>
            </a:r>
          </a:p>
          <a:p>
            <a:r>
              <a:rPr lang="en-US" sz="3200" b="1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bea2Tab()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76797"/>
              </p:ext>
            </p:extLst>
          </p:nvPr>
        </p:nvGraphicFramePr>
        <p:xfrm>
          <a:off x="5473691" y="983900"/>
          <a:ext cx="2610828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276"/>
                <a:gridCol w="870276"/>
                <a:gridCol w="870276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Year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Qtr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Val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2000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14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2003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26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2004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38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2005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34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.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46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07137"/>
              </p:ext>
            </p:extLst>
          </p:nvPr>
        </p:nvGraphicFramePr>
        <p:xfrm>
          <a:off x="256791" y="1143443"/>
          <a:ext cx="41721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4432"/>
                <a:gridCol w="834432"/>
                <a:gridCol w="834432"/>
                <a:gridCol w="834432"/>
                <a:gridCol w="834432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Year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2000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2003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Qtr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Val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12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14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26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IN Alternate" charset="0"/>
                          <a:ea typeface="DIN Alternate" charset="0"/>
                          <a:cs typeface="DIN Alternate" charset="0"/>
                        </a:rPr>
                        <a:t>38</a:t>
                      </a:r>
                      <a:endParaRPr lang="en-US" sz="2400" dirty="0">
                        <a:solidFill>
                          <a:schemeClr val="bg1"/>
                        </a:solidFill>
                        <a:latin typeface="DIN Alternate" charset="0"/>
                        <a:ea typeface="DIN Alternate" charset="0"/>
                        <a:cs typeface="DIN Alternat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Left-Right Arrow 3"/>
          <p:cNvSpPr/>
          <p:nvPr/>
        </p:nvSpPr>
        <p:spPr>
          <a:xfrm>
            <a:off x="4321277" y="1724657"/>
            <a:ext cx="1297859" cy="753081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7" y="1558472"/>
            <a:ext cx="11734800" cy="4089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1011" y="926157"/>
            <a:ext cx="1843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625" y="443777"/>
            <a:ext cx="887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Which is the 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Awesomest</a:t>
            </a:r>
            <a:r>
              <a:rPr lang="en-US" sz="4800" dirty="0">
                <a:solidFill>
                  <a:schemeClr val="accent5">
                    <a:lumMod val="75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Choice?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99" y="2633297"/>
            <a:ext cx="1379888" cy="137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40" y="4757486"/>
            <a:ext cx="1676549" cy="85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001431" y="3893866"/>
            <a:ext cx="6908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github.com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/</a:t>
            </a:r>
            <a:r>
              <a:rPr lang="en-US" sz="3600" dirty="0" err="1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CommerceDataService</a:t>
            </a:r>
            <a:endParaRPr lang="en-US" sz="3600" dirty="0">
              <a:solidFill>
                <a:srgbClr val="C00000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66186" y="5491042"/>
            <a:ext cx="384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github.com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/</a:t>
            </a:r>
            <a:r>
              <a:rPr lang="en-US" sz="3600" dirty="0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us-</a:t>
            </a:r>
            <a:r>
              <a:rPr lang="en-US" sz="3600" dirty="0" err="1">
                <a:solidFill>
                  <a:srgbClr val="C00000"/>
                </a:solidFill>
                <a:latin typeface="DIN Alternate" charset="0"/>
                <a:ea typeface="DIN Alternate" charset="0"/>
                <a:cs typeface="DIN Alternate" charset="0"/>
              </a:rPr>
              <a:t>bea</a:t>
            </a:r>
            <a:endParaRPr lang="en-US" sz="3600" dirty="0">
              <a:solidFill>
                <a:srgbClr val="C00000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872700">
            <a:off x="7544420" y="2197185"/>
            <a:ext cx="4395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Bradley Hand" charset="0"/>
                <a:ea typeface="Bradley Hand" charset="0"/>
                <a:cs typeface="Bradley Hand" charset="0"/>
              </a:rPr>
              <a:t>We’re hiring</a:t>
            </a:r>
          </a:p>
        </p:txBody>
      </p:sp>
      <p:sp>
        <p:nvSpPr>
          <p:cNvPr id="2" name="Freeform 1"/>
          <p:cNvSpPr/>
          <p:nvPr/>
        </p:nvSpPr>
        <p:spPr>
          <a:xfrm>
            <a:off x="9984659" y="2890693"/>
            <a:ext cx="948816" cy="1283111"/>
          </a:xfrm>
          <a:custGeom>
            <a:avLst/>
            <a:gdLst>
              <a:gd name="connsiteX0" fmla="*/ 398207 w 948816"/>
              <a:gd name="connsiteY0" fmla="*/ 0 h 1283110"/>
              <a:gd name="connsiteX1" fmla="*/ 825910 w 948816"/>
              <a:gd name="connsiteY1" fmla="*/ 486697 h 1283110"/>
              <a:gd name="connsiteX2" fmla="*/ 884903 w 948816"/>
              <a:gd name="connsiteY2" fmla="*/ 929148 h 1283110"/>
              <a:gd name="connsiteX3" fmla="*/ 0 w 948816"/>
              <a:gd name="connsiteY3" fmla="*/ 1283110 h 128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816" h="1283110">
                <a:moveTo>
                  <a:pt x="398207" y="0"/>
                </a:moveTo>
                <a:cubicBezTo>
                  <a:pt x="571500" y="165919"/>
                  <a:pt x="744794" y="331839"/>
                  <a:pt x="825910" y="486697"/>
                </a:cubicBezTo>
                <a:cubicBezTo>
                  <a:pt x="907026" y="641555"/>
                  <a:pt x="1022555" y="796413"/>
                  <a:pt x="884903" y="929148"/>
                </a:cubicBezTo>
                <a:cubicBezTo>
                  <a:pt x="747251" y="1061883"/>
                  <a:pt x="0" y="1283110"/>
                  <a:pt x="0" y="1283110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1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960915" y="-2133601"/>
            <a:ext cx="20116800" cy="11538857"/>
          </a:xfrm>
          <a:prstGeom prst="rect">
            <a:avLst/>
          </a:prstGeom>
          <a:solidFill>
            <a:srgbClr val="C0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1"/>
            <a:ext cx="12729411" cy="74893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357"/>
                    </a14:imgEffect>
                    <a14:imgEffect>
                      <a14:saturation sat="0"/>
                    </a14:imgEffect>
                    <a14:imgEffect>
                      <a14:brightnessContrast bright="-23000" contrast="100000"/>
                    </a14:imgEffect>
                  </a14:imgLayer>
                </a14:imgProps>
              </a:ext>
            </a:extLst>
          </a:blip>
          <a:srcRect b="4068"/>
          <a:stretch/>
        </p:blipFill>
        <p:spPr>
          <a:xfrm>
            <a:off x="-405992" y="-391105"/>
            <a:ext cx="13135403" cy="7880476"/>
          </a:xfrm>
          <a:prstGeom prst="rect">
            <a:avLst/>
          </a:prstGeom>
          <a:solidFill>
            <a:srgbClr val="C00000"/>
          </a:solidFill>
        </p:spPr>
      </p:pic>
    </p:spTree>
    <p:extLst>
      <p:ext uri="{BB962C8B-B14F-4D97-AF65-F5344CB8AC3E}">
        <p14:creationId xmlns:p14="http://schemas.microsoft.com/office/powerpoint/2010/main" val="3842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3941" y="-2618896"/>
            <a:ext cx="19507201" cy="128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25069"/>
          <a:stretch/>
        </p:blipFill>
        <p:spPr>
          <a:xfrm>
            <a:off x="-2525486" y="-1618587"/>
            <a:ext cx="10401904" cy="108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960914" y="-2133600"/>
            <a:ext cx="20116800" cy="6161314"/>
          </a:xfrm>
          <a:prstGeom prst="rect">
            <a:avLst/>
          </a:prstGeom>
          <a:solidFill>
            <a:srgbClr val="C0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3" y="-230875"/>
            <a:ext cx="13493028" cy="70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2960914" y="-2133600"/>
            <a:ext cx="20116800" cy="6161314"/>
          </a:xfrm>
          <a:prstGeom prst="rect">
            <a:avLst/>
          </a:prstGeom>
          <a:solidFill>
            <a:srgbClr val="C0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3" y="-230875"/>
            <a:ext cx="13493028" cy="70888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522143" y="214931"/>
            <a:ext cx="282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>
                <a:solidFill>
                  <a:srgbClr val="FFFF00"/>
                </a:solidFill>
                <a:latin typeface="DIN Alternate" charset="0"/>
                <a:ea typeface="DIN Alternate" charset="0"/>
                <a:cs typeface="DIN Alternate" charset="0"/>
              </a:rPr>
              <a:t>EXCITEMENT!</a:t>
            </a:r>
            <a:endParaRPr lang="en-US" sz="3600" dirty="0">
              <a:solidFill>
                <a:srgbClr val="FFFF00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838987" y="618116"/>
            <a:ext cx="713196" cy="125757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-2960914" y="-2133600"/>
            <a:ext cx="20116800" cy="6161314"/>
          </a:xfrm>
          <a:prstGeom prst="rect">
            <a:avLst/>
          </a:prstGeom>
          <a:solidFill>
            <a:srgbClr val="C0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3" y="-230875"/>
            <a:ext cx="13493028" cy="7088875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314209" y="641703"/>
            <a:ext cx="437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FFFF00"/>
                </a:solidFill>
                <a:latin typeface="DIN Alternate" charset="0"/>
                <a:ea typeface="DIN Alternate" charset="0"/>
                <a:cs typeface="DIN Alternate" charset="0"/>
              </a:rPr>
              <a:t>TROUGH OF SORROW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4762725" y="1288034"/>
            <a:ext cx="246963" cy="1470399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2960914" y="-2133600"/>
            <a:ext cx="20116800" cy="6161314"/>
          </a:xfrm>
          <a:prstGeom prst="rect">
            <a:avLst/>
          </a:prstGeom>
          <a:solidFill>
            <a:srgbClr val="C01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13" y="-230875"/>
            <a:ext cx="13493028" cy="70888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844977" y="641703"/>
            <a:ext cx="484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FFFF00"/>
                </a:solidFill>
                <a:latin typeface="DIN Alternate" charset="0"/>
                <a:ea typeface="DIN Alternate" charset="0"/>
                <a:cs typeface="DIN Alternate" charset="0"/>
              </a:rPr>
              <a:t>RECOVERY TO SUCCESS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751178" y="1288034"/>
            <a:ext cx="1391129" cy="697529"/>
          </a:xfrm>
          <a:prstGeom prst="line">
            <a:avLst/>
          </a:prstGeom>
          <a:ln w="762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516" y="568911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DIN Alternate" charset="0"/>
                <a:ea typeface="DIN Alternate" charset="0"/>
                <a:cs typeface="DIN Alternate" charset="0"/>
              </a:rPr>
              <a:t>TEDIUM.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12759" y="176271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rgbClr val="FF635C"/>
                </a:solidFill>
                <a:latin typeface="DIN Alternate" charset="0"/>
                <a:ea typeface="DIN Alternate" charset="0"/>
                <a:cs typeface="DIN Alternate" charset="0"/>
              </a:rPr>
              <a:t>TEDIUM.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0" y="295651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rgbClr val="FEACAC"/>
                </a:solidFill>
                <a:latin typeface="DIN Alternate" charset="0"/>
                <a:ea typeface="DIN Alternate" charset="0"/>
                <a:cs typeface="DIN Alternate" charset="0"/>
              </a:rPr>
              <a:t>TEDIUM?</a:t>
            </a:r>
          </a:p>
        </p:txBody>
      </p:sp>
    </p:spTree>
    <p:extLst>
      <p:ext uri="{BB962C8B-B14F-4D97-AF65-F5344CB8AC3E}">
        <p14:creationId xmlns:p14="http://schemas.microsoft.com/office/powerpoint/2010/main" val="36720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3273</TotalTime>
  <Words>687</Words>
  <Application>Microsoft Macintosh PowerPoint</Application>
  <PresentationFormat>Widescreen</PresentationFormat>
  <Paragraphs>136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</vt:lpstr>
      <vt:lpstr>Calibri</vt:lpstr>
      <vt:lpstr>Calibri Light</vt:lpstr>
      <vt:lpstr>DIN Alternate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TEDIUM.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Tonja White</dc:creator>
  <cp:lastModifiedBy>Tonja White</cp:lastModifiedBy>
  <cp:revision>63</cp:revision>
  <cp:lastPrinted>2016-09-28T14:46:25Z</cp:lastPrinted>
  <dcterms:created xsi:type="dcterms:W3CDTF">2016-09-25T20:44:42Z</dcterms:created>
  <dcterms:modified xsi:type="dcterms:W3CDTF">2016-09-28T14:46:36Z</dcterms:modified>
</cp:coreProperties>
</file>